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41" r:id="rId2"/>
    <p:sldId id="340" r:id="rId3"/>
    <p:sldId id="342" r:id="rId4"/>
    <p:sldId id="343" r:id="rId5"/>
    <p:sldId id="3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021" autoAdjust="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2062F-AF76-40A3-9025-D3C7310C213B}" type="datetimeFigureOut">
              <a:rPr lang="en-US" smtClean="0"/>
              <a:pPr/>
              <a:t>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D33B6-7361-41E4-95E7-7C8B3305D7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8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33B6-7361-41E4-95E7-7C8B3305D7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1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33B6-7361-41E4-95E7-7C8B3305D7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91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33B6-7361-41E4-95E7-7C8B3305D7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5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D33B6-7361-41E4-95E7-7C8B3305D7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5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107741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94517" y="6356351"/>
            <a:ext cx="2844800" cy="2661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7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4517" y="6356351"/>
            <a:ext cx="2844800" cy="26612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9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4517" y="6356351"/>
            <a:ext cx="2844800" cy="26612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292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94517" y="6356351"/>
            <a:ext cx="2844800" cy="2661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4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885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1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840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6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76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4517" y="6356351"/>
            <a:ext cx="2844800" cy="26612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8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81153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199" y="106219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56D4F8A-8126-4004-9AB0-A3B2B9FD90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8C31B825-7A32-4BB7-8C40-32D1223EFF7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9" y="6126479"/>
            <a:ext cx="603765" cy="60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2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>
            <a:extLst>
              <a:ext uri="{FF2B5EF4-FFF2-40B4-BE49-F238E27FC236}">
                <a16:creationId xmlns:a16="http://schemas.microsoft.com/office/drawing/2014/main" xmlns="" id="{A4B674BB-0A2A-4990-97EC-6BCB24A42C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374786" name="Rectangle 2">
            <a:extLst>
              <a:ext uri="{FF2B5EF4-FFF2-40B4-BE49-F238E27FC236}">
                <a16:creationId xmlns:a16="http://schemas.microsoft.com/office/drawing/2014/main" xmlns="" id="{9DE65AA4-2DDB-409D-AE3D-CDF44972B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 smtClean="0">
                <a:cs typeface="Arial" panose="020B0604020202020204" pitchFamily="34" charset="0"/>
              </a:rPr>
              <a:t>New 2022 NCQA Credentialing standards 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HCSC’s NCQA HP Training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C989CF7E-6D33-4A24-8F98-9B7C7811E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257800"/>
            <a:ext cx="782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NCF</a:t>
            </a:r>
            <a:endParaRPr lang="en-US" altLang="en-US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>
              <a:spcBef>
                <a:spcPct val="0"/>
              </a:spcBef>
            </a:pPr>
            <a:r>
              <a:rPr lang="en-US" altLang="en-US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February 3, 2022</a:t>
            </a:r>
            <a:endParaRPr lang="en-US" altLang="en-US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19F260-73C0-4228-8018-94D118B0ED00}"/>
              </a:ext>
            </a:extLst>
          </p:cNvPr>
          <p:cNvSpPr txBox="1"/>
          <p:nvPr/>
        </p:nvSpPr>
        <p:spPr>
          <a:xfrm>
            <a:off x="9355711" y="4334470"/>
            <a:ext cx="2836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cap="none" dirty="0">
                <a:solidFill>
                  <a:schemeClr val="bg1"/>
                </a:solidFill>
              </a:rPr>
              <a:t>Frank Stelling MEd, MPH </a:t>
            </a:r>
          </a:p>
          <a:p>
            <a:r>
              <a:rPr lang="en-US" dirty="0">
                <a:solidFill>
                  <a:schemeClr val="bg1"/>
                </a:solidFill>
              </a:rPr>
              <a:t>The Mihalik Group, LLC</a:t>
            </a:r>
          </a:p>
          <a:p>
            <a:r>
              <a:rPr lang="en-US" dirty="0">
                <a:solidFill>
                  <a:schemeClr val="bg1"/>
                </a:solidFill>
              </a:rPr>
              <a:t>Chicago, IL 606057</a:t>
            </a:r>
          </a:p>
          <a:p>
            <a:r>
              <a:rPr lang="en-US" dirty="0">
                <a:solidFill>
                  <a:schemeClr val="bg1"/>
                </a:solidFill>
              </a:rPr>
              <a:t>www.themihalikgroup.com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960BE1-2A92-4DF1-A690-DA873EC60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FA175F9-A9A2-481D-945F-3AE491D73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6" y="1719071"/>
            <a:ext cx="11470167" cy="4035686"/>
          </a:xfrm>
        </p:spPr>
        <p:txBody>
          <a:bodyPr>
            <a:normAutofit fontScale="25000" lnSpcReduction="20000"/>
          </a:bodyPr>
          <a:lstStyle/>
          <a:p>
            <a:pPr marL="44450" indent="0">
              <a:buNone/>
            </a:pPr>
            <a:r>
              <a:rPr lang="en-US" sz="11200" b="1" dirty="0" smtClean="0"/>
              <a:t>Intent: Ensure CR information modifications are made by authorized staff and under authorized </a:t>
            </a:r>
            <a:r>
              <a:rPr lang="en-US" sz="11200" b="1" dirty="0" err="1" smtClean="0"/>
              <a:t>circimstances</a:t>
            </a:r>
            <a:r>
              <a:rPr lang="en-US" sz="11200" b="1" dirty="0" smtClean="0"/>
              <a:t>.</a:t>
            </a:r>
            <a:endParaRPr lang="en-US" sz="11200" b="1" dirty="0"/>
          </a:p>
          <a:p>
            <a:pPr marL="45720" indent="0">
              <a:buNone/>
            </a:pPr>
            <a:endParaRPr lang="en-US" sz="9600" b="1" dirty="0" smtClean="0"/>
          </a:p>
          <a:p>
            <a:pPr marL="45720" indent="0">
              <a:buNone/>
            </a:pPr>
            <a:r>
              <a:rPr lang="en-US" sz="9600" b="1" dirty="0" smtClean="0"/>
              <a:t>The </a:t>
            </a:r>
            <a:r>
              <a:rPr lang="en-US" sz="9600" b="1" dirty="0"/>
              <a:t>organization’s credentialing process describes: </a:t>
            </a:r>
            <a:endParaRPr lang="en-US" sz="9600" b="1" dirty="0" smtClean="0"/>
          </a:p>
          <a:p>
            <a:pPr marL="788670" indent="-742950">
              <a:buFont typeface="+mj-lt"/>
              <a:buAutoNum type="arabicPeriod"/>
            </a:pPr>
            <a:r>
              <a:rPr lang="en-US" sz="8600" dirty="0"/>
              <a:t>	</a:t>
            </a:r>
            <a:r>
              <a:rPr lang="en-US" sz="8600" b="1" dirty="0"/>
              <a:t>How primary source verification information is received, dated and stored. </a:t>
            </a:r>
            <a:r>
              <a:rPr lang="en-US" sz="8600" dirty="0"/>
              <a:t>	</a:t>
            </a:r>
          </a:p>
          <a:p>
            <a:pPr marL="788670" indent="-742950">
              <a:buFont typeface="+mj-lt"/>
              <a:buAutoNum type="arabicPeriod"/>
            </a:pPr>
            <a:r>
              <a:rPr lang="en-US" sz="8600" b="1" dirty="0" smtClean="0"/>
              <a:t> </a:t>
            </a:r>
            <a:r>
              <a:rPr lang="en-US" sz="8600" dirty="0"/>
              <a:t>	</a:t>
            </a:r>
            <a:r>
              <a:rPr lang="en-US" sz="8600" b="1" dirty="0"/>
              <a:t>How modified information is tracked and dated from its initial verification. </a:t>
            </a:r>
            <a:r>
              <a:rPr lang="en-US" sz="8600" dirty="0"/>
              <a:t>	</a:t>
            </a:r>
          </a:p>
          <a:p>
            <a:pPr marL="788670" indent="-742950">
              <a:buFont typeface="+mj-lt"/>
              <a:buAutoNum type="arabicPeriod"/>
            </a:pPr>
            <a:r>
              <a:rPr lang="en-US" sz="8600" dirty="0"/>
              <a:t>	</a:t>
            </a:r>
            <a:r>
              <a:rPr lang="en-US" sz="8600" b="1" dirty="0"/>
              <a:t>Titles or roles of staff who are authorized to review, modify and delete information, and circumstances when modification or deletion is appropriate. </a:t>
            </a:r>
            <a:r>
              <a:rPr lang="en-US" sz="8600" dirty="0"/>
              <a:t>	</a:t>
            </a:r>
          </a:p>
          <a:p>
            <a:pPr marL="788670" indent="-742950">
              <a:buFont typeface="+mj-lt"/>
              <a:buAutoNum type="arabicPeriod"/>
            </a:pPr>
            <a:r>
              <a:rPr lang="en-US" sz="8600" dirty="0"/>
              <a:t>	</a:t>
            </a:r>
            <a:r>
              <a:rPr lang="en-US" sz="8600" b="1" dirty="0"/>
              <a:t>The security controls in place to protect the information from unauthorized modification. </a:t>
            </a:r>
            <a:r>
              <a:rPr lang="en-US" sz="8600" dirty="0"/>
              <a:t>	</a:t>
            </a:r>
          </a:p>
          <a:p>
            <a:pPr marL="788670" indent="-742950">
              <a:buFont typeface="+mj-lt"/>
              <a:buAutoNum type="arabicPeriod"/>
            </a:pPr>
            <a:r>
              <a:rPr lang="en-US" sz="8600" dirty="0"/>
              <a:t>	</a:t>
            </a:r>
            <a:r>
              <a:rPr lang="en-US" sz="8600" b="1" dirty="0"/>
              <a:t>How the organization monitors its compliance with the policies and procedures in factors 1–4 at least annually and takes appropriate action when applicable. </a:t>
            </a:r>
            <a:r>
              <a:rPr lang="en-US" sz="8600" dirty="0"/>
              <a:t>	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46D4A0-ABCE-43E2-AAAE-621048F7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CR 1C: CR System controls</a:t>
            </a:r>
            <a:endParaRPr lang="en-US" sz="4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BB828B-2E12-4A87-9CF1-40D3F498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7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FA175F9-A9A2-481D-945F-3AE491D73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6" y="1719071"/>
            <a:ext cx="11470167" cy="4035686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2800" b="1" dirty="0"/>
              <a:t>At least annually, the organization demonstrates that it monitors compliance with its CR controls, as described in Element C, factor 5, by: </a:t>
            </a:r>
            <a:endParaRPr lang="en-US" sz="2800" b="1" dirty="0" smtClean="0"/>
          </a:p>
          <a:p>
            <a:pPr marL="45720" indent="0">
              <a:buNone/>
            </a:pPr>
            <a:r>
              <a:rPr lang="en-US" sz="2800" b="1" dirty="0" smtClean="0"/>
              <a:t>1</a:t>
            </a:r>
            <a:r>
              <a:rPr lang="en-US" sz="2800" b="1" dirty="0"/>
              <a:t>. </a:t>
            </a:r>
            <a:r>
              <a:rPr lang="en-US" sz="2800" dirty="0"/>
              <a:t>	</a:t>
            </a:r>
            <a:r>
              <a:rPr lang="en-US" sz="2800" b="1" dirty="0"/>
              <a:t>Identifying all modifications to credentialing and </a:t>
            </a:r>
            <a:r>
              <a:rPr lang="en-US" sz="2800" b="1" dirty="0" err="1"/>
              <a:t>recredentialing</a:t>
            </a:r>
            <a:r>
              <a:rPr lang="en-US" sz="2800" b="1" dirty="0"/>
              <a:t> information that did not meet the organization’s policies and procedures for modifications. </a:t>
            </a:r>
            <a:r>
              <a:rPr lang="en-US" sz="2800" dirty="0"/>
              <a:t>	</a:t>
            </a:r>
          </a:p>
          <a:p>
            <a:pPr marL="45720" indent="0">
              <a:buNone/>
            </a:pPr>
            <a:r>
              <a:rPr lang="en-US" sz="2800" b="1" dirty="0"/>
              <a:t>2. </a:t>
            </a:r>
            <a:r>
              <a:rPr lang="en-US" sz="2800" dirty="0"/>
              <a:t>	</a:t>
            </a:r>
            <a:r>
              <a:rPr lang="en-US" sz="2800" b="1" dirty="0"/>
              <a:t>Analyzing all instances of modifications that did not meet the organization’s policies and procedures for modifications. </a:t>
            </a:r>
            <a:r>
              <a:rPr lang="en-US" sz="2800" dirty="0"/>
              <a:t>	</a:t>
            </a:r>
          </a:p>
          <a:p>
            <a:pPr marL="45720" indent="0">
              <a:buNone/>
            </a:pPr>
            <a:r>
              <a:rPr lang="en-US" sz="2800" b="1" dirty="0"/>
              <a:t>3. </a:t>
            </a:r>
            <a:r>
              <a:rPr lang="en-US" sz="2800" dirty="0"/>
              <a:t>	</a:t>
            </a:r>
            <a:r>
              <a:rPr lang="en-US" sz="2800" b="1" dirty="0"/>
              <a:t>Acting on all findings and implementing a quarterly monitoring process until it demonstrates improvement for one finding over three consecutive quarters. </a:t>
            </a:r>
            <a:r>
              <a:rPr lang="en-US" sz="2800" dirty="0"/>
              <a:t>	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46D4A0-ABCE-43E2-AAAE-621048F7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CR 1: CR System controls Oversight</a:t>
            </a:r>
            <a:endParaRPr lang="en-US" sz="4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BB828B-2E12-4A87-9CF1-40D3F498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FA175F9-A9A2-481D-945F-3AE491D73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6" y="1719071"/>
            <a:ext cx="11470167" cy="4035686"/>
          </a:xfrm>
        </p:spPr>
        <p:txBody>
          <a:bodyPr>
            <a:normAutofit fontScale="47500" lnSpcReduction="20000"/>
          </a:bodyPr>
          <a:lstStyle/>
          <a:p>
            <a:pPr marL="45720" indent="0">
              <a:buNone/>
            </a:pPr>
            <a:r>
              <a:rPr lang="en-US" sz="5100" dirty="0" smtClean="0"/>
              <a:t>Factor 4: Performance Monitoring</a:t>
            </a:r>
          </a:p>
          <a:p>
            <a:pPr marL="45720" indent="0">
              <a:buNone/>
            </a:pPr>
            <a:r>
              <a:rPr lang="en-US" sz="5100" dirty="0" smtClean="0"/>
              <a:t>If </a:t>
            </a:r>
            <a:r>
              <a:rPr lang="en-US" sz="5100" dirty="0"/>
              <a:t>the organization contracts with delegates that store, create, modify or use credentialing data on the organization’s behalf, the delegation agreement describes: </a:t>
            </a:r>
          </a:p>
          <a:p>
            <a:pPr marL="45720" indent="0">
              <a:buNone/>
            </a:pPr>
            <a:r>
              <a:rPr lang="en-US" sz="5100" dirty="0"/>
              <a:t>• The delegate’s CR system security controls in place to protect data from unauthorized modification as outlined in CR 1, Element C (Credentialing System Controls), factor 4. </a:t>
            </a:r>
          </a:p>
          <a:p>
            <a:pPr marL="45720" indent="0">
              <a:buNone/>
            </a:pPr>
            <a:r>
              <a:rPr lang="en-US" sz="5100" dirty="0"/>
              <a:t>• How the delegate monitors its credentialing system security controls at least annually, as required in CR 8, Element C, factor 5. </a:t>
            </a:r>
          </a:p>
          <a:p>
            <a:pPr marL="45720" indent="0">
              <a:buNone/>
            </a:pPr>
            <a:r>
              <a:rPr lang="en-US" sz="5100" dirty="0"/>
              <a:t>• How the organization monitors the delegate’s credentialing system security controls at least annually, as required in CR 8, Element C, factor 5. </a:t>
            </a:r>
          </a:p>
          <a:p>
            <a:pPr marL="45720" indent="0">
              <a:buNone/>
            </a:pPr>
            <a:r>
              <a:rPr lang="en-US" sz="2800" dirty="0"/>
              <a:t>	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46D4A0-ABCE-43E2-AAAE-621048F7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CR 8A: CR delegation Agreement</a:t>
            </a:r>
            <a:endParaRPr lang="en-US" sz="4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BB828B-2E12-4A87-9CF1-40D3F498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4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FA175F9-A9A2-481D-945F-3AE491D73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6" y="1719071"/>
            <a:ext cx="11470167" cy="4035686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en-US" sz="4000" dirty="0" smtClean="0"/>
              <a:t>Factor 5: Annual Monitoring of CR Systems</a:t>
            </a:r>
          </a:p>
          <a:p>
            <a:pPr marL="45720" indent="0">
              <a:buNone/>
            </a:pPr>
            <a:r>
              <a:rPr lang="en-US" sz="4000" dirty="0" smtClean="0"/>
              <a:t>If </a:t>
            </a:r>
            <a:r>
              <a:rPr lang="en-US" sz="4000" dirty="0"/>
              <a:t>the organization contracts with delegates that store, create, modify or use credentialing data on the organization’s </a:t>
            </a:r>
            <a:r>
              <a:rPr lang="en-US" sz="4000" dirty="0" smtClean="0"/>
              <a:t>behalf: </a:t>
            </a:r>
            <a:endParaRPr lang="en-US" sz="4000" dirty="0"/>
          </a:p>
          <a:p>
            <a:r>
              <a:rPr lang="en-US" sz="4000" dirty="0" smtClean="0"/>
              <a:t>The </a:t>
            </a:r>
            <a:r>
              <a:rPr lang="en-US" sz="4000" dirty="0"/>
              <a:t>organization </a:t>
            </a:r>
            <a:r>
              <a:rPr lang="en-US" sz="4000" dirty="0" smtClean="0"/>
              <a:t>ensures </a:t>
            </a:r>
            <a:r>
              <a:rPr lang="en-US" sz="4000" dirty="0"/>
              <a:t>that the delegate annually monitors that it follows the delegation agreement or its own policies and procedures. 	</a:t>
            </a:r>
          </a:p>
          <a:p>
            <a:r>
              <a:rPr lang="en-US" sz="4000" dirty="0"/>
              <a:t>The organization reviews all modifications made in all delegates’ CR systems during the look-back period that did not meet the modification criteria allowed by the delegation agreement or by the delegates’ policies and procedures. </a:t>
            </a:r>
            <a:r>
              <a:rPr lang="en-US" dirty="0"/>
              <a:t>	</a:t>
            </a:r>
          </a:p>
          <a:p>
            <a:pPr marL="45720" indent="0">
              <a:buNone/>
            </a:pPr>
            <a:r>
              <a:rPr lang="en-US" sz="2800" dirty="0"/>
              <a:t>	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46D4A0-ABCE-43E2-AAAE-621048F7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CR 8C: CR delegation Oversight</a:t>
            </a:r>
            <a:endParaRPr lang="en-US" sz="4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BB828B-2E12-4A87-9CF1-40D3F498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4F8A-8126-4004-9AB0-A3B2B9FD90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5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TMG new</Template>
  <TotalTime>2456</TotalTime>
  <Words>275</Words>
  <Application>Microsoft Office PowerPoint</Application>
  <PresentationFormat>Widescreen</PresentationFormat>
  <Paragraphs>43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Medium</vt:lpstr>
      <vt:lpstr>Wingdings</vt:lpstr>
      <vt:lpstr>Wingdings 2</vt:lpstr>
      <vt:lpstr>Grid</vt:lpstr>
      <vt:lpstr>New 2022 NCQA Credentialing standards  HCSC’s NCQA HP Training</vt:lpstr>
      <vt:lpstr>CR 1C: CR System controls</vt:lpstr>
      <vt:lpstr>CR 1: CR System controls Oversight</vt:lpstr>
      <vt:lpstr>CR 8A: CR delegation Agreement</vt:lpstr>
      <vt:lpstr>CR 8C: CR delegation Oversight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Zorina</dc:creator>
  <cp:lastModifiedBy>FS</cp:lastModifiedBy>
  <cp:revision>141</cp:revision>
  <dcterms:created xsi:type="dcterms:W3CDTF">2019-12-20T14:41:53Z</dcterms:created>
  <dcterms:modified xsi:type="dcterms:W3CDTF">2022-02-03T15:50:58Z</dcterms:modified>
</cp:coreProperties>
</file>